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B9425B85-B4D8-49E1-A0C2-4F83B4E0F166}" type="datetimeFigureOut">
              <a:rPr lang="ar-IQ" smtClean="0"/>
              <a:t>16/03/1439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A10788E-C875-4F74-B8AD-0C67AC85C592}" type="slidenum">
              <a:rPr lang="ar-IQ" smtClean="0"/>
              <a:t>‹#›</a:t>
            </a:fld>
            <a:endParaRPr lang="ar-IQ"/>
          </a:p>
        </p:txBody>
      </p:sp>
    </p:spTree>
    <p:extLst>
      <p:ext uri="{BB962C8B-B14F-4D97-AF65-F5344CB8AC3E}">
        <p14:creationId xmlns:p14="http://schemas.microsoft.com/office/powerpoint/2010/main" val="2237296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9425B85-B4D8-49E1-A0C2-4F83B4E0F166}" type="datetimeFigureOut">
              <a:rPr lang="ar-IQ" smtClean="0"/>
              <a:t>16/03/1439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A10788E-C875-4F74-B8AD-0C67AC85C592}" type="slidenum">
              <a:rPr lang="ar-IQ" smtClean="0"/>
              <a:t>‹#›</a:t>
            </a:fld>
            <a:endParaRPr lang="ar-IQ"/>
          </a:p>
        </p:txBody>
      </p:sp>
    </p:spTree>
    <p:extLst>
      <p:ext uri="{BB962C8B-B14F-4D97-AF65-F5344CB8AC3E}">
        <p14:creationId xmlns:p14="http://schemas.microsoft.com/office/powerpoint/2010/main" val="3678864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9425B85-B4D8-49E1-A0C2-4F83B4E0F166}" type="datetimeFigureOut">
              <a:rPr lang="ar-IQ" smtClean="0"/>
              <a:t>16/03/1439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A10788E-C875-4F74-B8AD-0C67AC85C592}" type="slidenum">
              <a:rPr lang="ar-IQ" smtClean="0"/>
              <a:t>‹#›</a:t>
            </a:fld>
            <a:endParaRPr lang="ar-IQ"/>
          </a:p>
        </p:txBody>
      </p:sp>
    </p:spTree>
    <p:extLst>
      <p:ext uri="{BB962C8B-B14F-4D97-AF65-F5344CB8AC3E}">
        <p14:creationId xmlns:p14="http://schemas.microsoft.com/office/powerpoint/2010/main" val="402430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9425B85-B4D8-49E1-A0C2-4F83B4E0F166}" type="datetimeFigureOut">
              <a:rPr lang="ar-IQ" smtClean="0"/>
              <a:t>16/03/1439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A10788E-C875-4F74-B8AD-0C67AC85C592}" type="slidenum">
              <a:rPr lang="ar-IQ" smtClean="0"/>
              <a:t>‹#›</a:t>
            </a:fld>
            <a:endParaRPr lang="ar-IQ"/>
          </a:p>
        </p:txBody>
      </p:sp>
    </p:spTree>
    <p:extLst>
      <p:ext uri="{BB962C8B-B14F-4D97-AF65-F5344CB8AC3E}">
        <p14:creationId xmlns:p14="http://schemas.microsoft.com/office/powerpoint/2010/main" val="1171237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9425B85-B4D8-49E1-A0C2-4F83B4E0F166}" type="datetimeFigureOut">
              <a:rPr lang="ar-IQ" smtClean="0"/>
              <a:t>16/03/1439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A10788E-C875-4F74-B8AD-0C67AC85C592}" type="slidenum">
              <a:rPr lang="ar-IQ" smtClean="0"/>
              <a:t>‹#›</a:t>
            </a:fld>
            <a:endParaRPr lang="ar-IQ"/>
          </a:p>
        </p:txBody>
      </p:sp>
    </p:spTree>
    <p:extLst>
      <p:ext uri="{BB962C8B-B14F-4D97-AF65-F5344CB8AC3E}">
        <p14:creationId xmlns:p14="http://schemas.microsoft.com/office/powerpoint/2010/main" val="3461861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B9425B85-B4D8-49E1-A0C2-4F83B4E0F166}" type="datetimeFigureOut">
              <a:rPr lang="ar-IQ" smtClean="0"/>
              <a:t>16/03/1439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A10788E-C875-4F74-B8AD-0C67AC85C592}" type="slidenum">
              <a:rPr lang="ar-IQ" smtClean="0"/>
              <a:t>‹#›</a:t>
            </a:fld>
            <a:endParaRPr lang="ar-IQ"/>
          </a:p>
        </p:txBody>
      </p:sp>
    </p:spTree>
    <p:extLst>
      <p:ext uri="{BB962C8B-B14F-4D97-AF65-F5344CB8AC3E}">
        <p14:creationId xmlns:p14="http://schemas.microsoft.com/office/powerpoint/2010/main" val="2120387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B9425B85-B4D8-49E1-A0C2-4F83B4E0F166}" type="datetimeFigureOut">
              <a:rPr lang="ar-IQ" smtClean="0"/>
              <a:t>16/03/1439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A10788E-C875-4F74-B8AD-0C67AC85C592}" type="slidenum">
              <a:rPr lang="ar-IQ" smtClean="0"/>
              <a:t>‹#›</a:t>
            </a:fld>
            <a:endParaRPr lang="ar-IQ"/>
          </a:p>
        </p:txBody>
      </p:sp>
    </p:spTree>
    <p:extLst>
      <p:ext uri="{BB962C8B-B14F-4D97-AF65-F5344CB8AC3E}">
        <p14:creationId xmlns:p14="http://schemas.microsoft.com/office/powerpoint/2010/main" val="3672610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B9425B85-B4D8-49E1-A0C2-4F83B4E0F166}" type="datetimeFigureOut">
              <a:rPr lang="ar-IQ" smtClean="0"/>
              <a:t>16/03/1439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A10788E-C875-4F74-B8AD-0C67AC85C592}" type="slidenum">
              <a:rPr lang="ar-IQ" smtClean="0"/>
              <a:t>‹#›</a:t>
            </a:fld>
            <a:endParaRPr lang="ar-IQ"/>
          </a:p>
        </p:txBody>
      </p:sp>
    </p:spTree>
    <p:extLst>
      <p:ext uri="{BB962C8B-B14F-4D97-AF65-F5344CB8AC3E}">
        <p14:creationId xmlns:p14="http://schemas.microsoft.com/office/powerpoint/2010/main" val="1245854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9425B85-B4D8-49E1-A0C2-4F83B4E0F166}" type="datetimeFigureOut">
              <a:rPr lang="ar-IQ" smtClean="0"/>
              <a:t>16/03/1439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A10788E-C875-4F74-B8AD-0C67AC85C592}" type="slidenum">
              <a:rPr lang="ar-IQ" smtClean="0"/>
              <a:t>‹#›</a:t>
            </a:fld>
            <a:endParaRPr lang="ar-IQ"/>
          </a:p>
        </p:txBody>
      </p:sp>
    </p:spTree>
    <p:extLst>
      <p:ext uri="{BB962C8B-B14F-4D97-AF65-F5344CB8AC3E}">
        <p14:creationId xmlns:p14="http://schemas.microsoft.com/office/powerpoint/2010/main" val="2110036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9425B85-B4D8-49E1-A0C2-4F83B4E0F166}" type="datetimeFigureOut">
              <a:rPr lang="ar-IQ" smtClean="0"/>
              <a:t>16/03/1439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A10788E-C875-4F74-B8AD-0C67AC85C592}" type="slidenum">
              <a:rPr lang="ar-IQ" smtClean="0"/>
              <a:t>‹#›</a:t>
            </a:fld>
            <a:endParaRPr lang="ar-IQ"/>
          </a:p>
        </p:txBody>
      </p:sp>
    </p:spTree>
    <p:extLst>
      <p:ext uri="{BB962C8B-B14F-4D97-AF65-F5344CB8AC3E}">
        <p14:creationId xmlns:p14="http://schemas.microsoft.com/office/powerpoint/2010/main" val="800243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9425B85-B4D8-49E1-A0C2-4F83B4E0F166}" type="datetimeFigureOut">
              <a:rPr lang="ar-IQ" smtClean="0"/>
              <a:t>16/03/1439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A10788E-C875-4F74-B8AD-0C67AC85C592}" type="slidenum">
              <a:rPr lang="ar-IQ" smtClean="0"/>
              <a:t>‹#›</a:t>
            </a:fld>
            <a:endParaRPr lang="ar-IQ"/>
          </a:p>
        </p:txBody>
      </p:sp>
    </p:spTree>
    <p:extLst>
      <p:ext uri="{BB962C8B-B14F-4D97-AF65-F5344CB8AC3E}">
        <p14:creationId xmlns:p14="http://schemas.microsoft.com/office/powerpoint/2010/main" val="3779854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9425B85-B4D8-49E1-A0C2-4F83B4E0F166}" type="datetimeFigureOut">
              <a:rPr lang="ar-IQ" smtClean="0"/>
              <a:t>16/03/1439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A10788E-C875-4F74-B8AD-0C67AC85C592}" type="slidenum">
              <a:rPr lang="ar-IQ" smtClean="0"/>
              <a:t>‹#›</a:t>
            </a:fld>
            <a:endParaRPr lang="ar-IQ"/>
          </a:p>
        </p:txBody>
      </p:sp>
    </p:spTree>
    <p:extLst>
      <p:ext uri="{BB962C8B-B14F-4D97-AF65-F5344CB8AC3E}">
        <p14:creationId xmlns:p14="http://schemas.microsoft.com/office/powerpoint/2010/main" val="2436873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spcAft>
                <a:spcPts val="0"/>
              </a:spcAft>
            </a:pPr>
            <a:r>
              <a:rPr lang="en-US" b="1" u="sng" dirty="0" smtClean="0">
                <a:effectLst/>
                <a:latin typeface="Times New Roman"/>
                <a:ea typeface="Times New Roman"/>
              </a:rPr>
              <a:t>Clotting mechanism &amp;coagulation profile</a:t>
            </a:r>
            <a:r>
              <a:rPr lang="en-US" sz="3600" dirty="0" smtClean="0">
                <a:effectLst/>
                <a:latin typeface="Times New Roman"/>
                <a:ea typeface="Times New Roman"/>
              </a:rPr>
              <a:t/>
            </a:r>
            <a:br>
              <a:rPr lang="en-US" sz="3600" dirty="0" smtClean="0">
                <a:effectLst/>
                <a:latin typeface="Times New Roman"/>
                <a:ea typeface="Times New Roman"/>
              </a:rPr>
            </a:br>
            <a:endParaRPr lang="ar-IQ" dirty="0"/>
          </a:p>
        </p:txBody>
      </p:sp>
    </p:spTree>
    <p:extLst>
      <p:ext uri="{BB962C8B-B14F-4D97-AF65-F5344CB8AC3E}">
        <p14:creationId xmlns:p14="http://schemas.microsoft.com/office/powerpoint/2010/main" val="3318772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457200" y="333375"/>
            <a:ext cx="8229600" cy="5792788"/>
          </a:xfrm>
        </p:spPr>
        <p:txBody>
          <a:bodyPr>
            <a:normAutofit fontScale="97500"/>
          </a:bodyPr>
          <a:lstStyle/>
          <a:p>
            <a:pPr marL="0" indent="0" algn="l" rtl="0">
              <a:buNone/>
            </a:pPr>
            <a:r>
              <a:rPr lang="en-US" dirty="0" smtClean="0">
                <a:solidFill>
                  <a:schemeClr val="tx2"/>
                </a:solidFill>
              </a:rPr>
              <a:t>Platelets</a:t>
            </a:r>
            <a:r>
              <a:rPr lang="en-US" dirty="0" smtClean="0"/>
              <a:t> (Thrombocytes) …</a:t>
            </a:r>
          </a:p>
          <a:p>
            <a:pPr algn="l" rtl="0"/>
            <a:r>
              <a:rPr lang="en-US" dirty="0" smtClean="0"/>
              <a:t>Are small, irregularly-</a:t>
            </a:r>
            <a:r>
              <a:rPr lang="en-US" dirty="0" err="1" smtClean="0"/>
              <a:t>shaped,oval</a:t>
            </a:r>
            <a:r>
              <a:rPr lang="en-US" dirty="0" smtClean="0"/>
              <a:t> non-</a:t>
            </a:r>
            <a:r>
              <a:rPr lang="en-US" dirty="0" err="1" smtClean="0"/>
              <a:t>neocleated</a:t>
            </a:r>
            <a:r>
              <a:rPr lang="en-US" dirty="0" smtClean="0"/>
              <a:t> cells, 2-3 µm in diameter, </a:t>
            </a:r>
          </a:p>
          <a:p>
            <a:pPr algn="l" rtl="0"/>
            <a:r>
              <a:rPr lang="en-US" dirty="0" smtClean="0"/>
              <a:t> derived from fragmentation of precursor megakaryocytes (bone marrow)</a:t>
            </a:r>
          </a:p>
          <a:p>
            <a:pPr algn="l" rtl="0"/>
            <a:r>
              <a:rPr lang="en-US" dirty="0" smtClean="0"/>
              <a:t>The average lifespan of a platelet is between 8 and 12 days. </a:t>
            </a:r>
          </a:p>
          <a:p>
            <a:pPr algn="l" rtl="0"/>
            <a:r>
              <a:rPr lang="en-US" dirty="0" smtClean="0"/>
              <a:t>Old platelets are destroyed by phagocytosis in the spleen and by </a:t>
            </a:r>
            <a:r>
              <a:rPr lang="en-US" dirty="0" err="1" smtClean="0"/>
              <a:t>Kupffer</a:t>
            </a:r>
            <a:r>
              <a:rPr lang="en-US" dirty="0" smtClean="0"/>
              <a:t> cells in the liver.</a:t>
            </a:r>
          </a:p>
          <a:p>
            <a:pPr algn="l" rtl="0"/>
            <a:endParaRPr lang="ar-IQ" dirty="0"/>
          </a:p>
        </p:txBody>
      </p:sp>
    </p:spTree>
    <p:extLst>
      <p:ext uri="{BB962C8B-B14F-4D97-AF65-F5344CB8AC3E}">
        <p14:creationId xmlns:p14="http://schemas.microsoft.com/office/powerpoint/2010/main" val="2009891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Functions</a:t>
            </a:r>
            <a:endParaRPr lang="ar-IQ" dirty="0"/>
          </a:p>
        </p:txBody>
      </p:sp>
      <p:sp>
        <p:nvSpPr>
          <p:cNvPr id="3" name="عنصر نائب للمحتوى 2"/>
          <p:cNvSpPr>
            <a:spLocks noGrp="1"/>
          </p:cNvSpPr>
          <p:nvPr>
            <p:ph idx="1"/>
          </p:nvPr>
        </p:nvSpPr>
        <p:spPr/>
        <p:txBody>
          <a:bodyPr/>
          <a:lstStyle/>
          <a:p>
            <a:pPr algn="l" rtl="0"/>
            <a:r>
              <a:rPr lang="en-US" dirty="0" smtClean="0"/>
              <a:t>maintenance of vascular integrity</a:t>
            </a:r>
          </a:p>
          <a:p>
            <a:pPr algn="l" rtl="0"/>
            <a:r>
              <a:rPr lang="en-US" dirty="0" smtClean="0"/>
              <a:t>Helping to arrest bleeding by formation of platelets plugs</a:t>
            </a:r>
          </a:p>
          <a:p>
            <a:pPr algn="l" rtl="0"/>
            <a:r>
              <a:rPr lang="en-US" dirty="0" smtClean="0"/>
              <a:t>It play role in </a:t>
            </a:r>
            <a:r>
              <a:rPr lang="en-US" dirty="0" err="1" smtClean="0"/>
              <a:t>synthesization</a:t>
            </a:r>
            <a:r>
              <a:rPr lang="en-US" dirty="0" smtClean="0"/>
              <a:t> of the major component of factor 8(VIII).</a:t>
            </a:r>
            <a:r>
              <a:rPr lang="en-US" dirty="0" err="1" smtClean="0"/>
              <a:t>Fibrine</a:t>
            </a:r>
            <a:r>
              <a:rPr lang="en-US" dirty="0" smtClean="0"/>
              <a:t> stabilizing factor </a:t>
            </a:r>
            <a:endParaRPr lang="ar-IQ" dirty="0"/>
          </a:p>
        </p:txBody>
      </p:sp>
    </p:spTree>
    <p:extLst>
      <p:ext uri="{BB962C8B-B14F-4D97-AF65-F5344CB8AC3E}">
        <p14:creationId xmlns:p14="http://schemas.microsoft.com/office/powerpoint/2010/main" val="1957652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lstStyle/>
          <a:p>
            <a:pPr marL="0" indent="0" algn="l" rtl="0">
              <a:buNone/>
            </a:pPr>
            <a:r>
              <a:rPr lang="en-US" dirty="0" smtClean="0"/>
              <a:t>An abnormality or disease of the platelets manifested by</a:t>
            </a:r>
          </a:p>
          <a:p>
            <a:pPr marL="0" indent="0" algn="l" rtl="0">
              <a:buNone/>
            </a:pPr>
            <a:r>
              <a:rPr lang="en-US" dirty="0" smtClean="0">
                <a:solidFill>
                  <a:schemeClr val="tx2"/>
                </a:solidFill>
              </a:rPr>
              <a:t>1-Thrombocytopenia</a:t>
            </a:r>
          </a:p>
          <a:p>
            <a:pPr algn="l" rtl="0"/>
            <a:r>
              <a:rPr lang="en-US" dirty="0" smtClean="0"/>
              <a:t>It occur when the number of platelets is too low, thus excessive bleeding can occur(hypo-coagulation) as in</a:t>
            </a:r>
          </a:p>
          <a:p>
            <a:pPr marL="0" indent="0" algn="l" rtl="0">
              <a:buNone/>
            </a:pPr>
            <a:r>
              <a:rPr lang="en-US" dirty="0" smtClean="0"/>
              <a:t>A-bone marrow abnormality &amp;cancers</a:t>
            </a:r>
          </a:p>
          <a:p>
            <a:pPr marL="0" indent="0" algn="l" rtl="0">
              <a:buNone/>
            </a:pPr>
            <a:r>
              <a:rPr lang="en-US" dirty="0" smtClean="0"/>
              <a:t>B-</a:t>
            </a:r>
            <a:r>
              <a:rPr lang="en-US" dirty="0" err="1" smtClean="0"/>
              <a:t>DIC,septicemia,viremia</a:t>
            </a:r>
            <a:r>
              <a:rPr lang="en-US" dirty="0" smtClean="0"/>
              <a:t> </a:t>
            </a:r>
            <a:r>
              <a:rPr lang="en-US" dirty="0" err="1" smtClean="0"/>
              <a:t>endotoxemia</a:t>
            </a:r>
            <a:endParaRPr lang="en-US" dirty="0" smtClean="0"/>
          </a:p>
          <a:p>
            <a:pPr algn="l" rtl="0"/>
            <a:endParaRPr lang="en-US" dirty="0" smtClean="0"/>
          </a:p>
          <a:p>
            <a:pPr algn="l" rtl="0"/>
            <a:endParaRPr lang="ar-IQ" dirty="0"/>
          </a:p>
        </p:txBody>
      </p:sp>
    </p:spTree>
    <p:extLst>
      <p:ext uri="{BB962C8B-B14F-4D97-AF65-F5344CB8AC3E}">
        <p14:creationId xmlns:p14="http://schemas.microsoft.com/office/powerpoint/2010/main" val="1433080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lstStyle/>
          <a:p>
            <a:pPr marL="0" indent="0" algn="l" rtl="0">
              <a:buNone/>
            </a:pPr>
            <a:r>
              <a:rPr lang="en-US" dirty="0" smtClean="0">
                <a:solidFill>
                  <a:schemeClr val="accent1"/>
                </a:solidFill>
              </a:rPr>
              <a:t>2-Thrombocytosis</a:t>
            </a:r>
          </a:p>
          <a:p>
            <a:pPr algn="l" rtl="0"/>
            <a:r>
              <a:rPr lang="en-US" dirty="0" smtClean="0"/>
              <a:t>It occur when the number of platelets is too high, blood clots can form (thrombosis), which may obstruct blood vessels (hyper coagulation) as in</a:t>
            </a:r>
          </a:p>
          <a:p>
            <a:pPr marL="0" indent="0" algn="l" rtl="0">
              <a:buNone/>
            </a:pPr>
            <a:r>
              <a:rPr lang="en-US" dirty="0" smtClean="0"/>
              <a:t>A-	Iron-deficiency anemia</a:t>
            </a:r>
          </a:p>
          <a:p>
            <a:pPr marL="0" indent="0" algn="l" rtl="0">
              <a:buNone/>
            </a:pPr>
            <a:r>
              <a:rPr lang="en-US" dirty="0" smtClean="0"/>
              <a:t>B-	Hemolytic anemia</a:t>
            </a:r>
          </a:p>
          <a:p>
            <a:pPr marL="0" indent="0" algn="l" rtl="0">
              <a:buNone/>
            </a:pPr>
            <a:endParaRPr lang="en-US" dirty="0" smtClean="0"/>
          </a:p>
          <a:p>
            <a:pPr algn="l" rtl="0"/>
            <a:endParaRPr lang="ar-IQ" dirty="0"/>
          </a:p>
        </p:txBody>
      </p:sp>
    </p:spTree>
    <p:extLst>
      <p:ext uri="{BB962C8B-B14F-4D97-AF65-F5344CB8AC3E}">
        <p14:creationId xmlns:p14="http://schemas.microsoft.com/office/powerpoint/2010/main" val="834301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Hemostasis </a:t>
            </a:r>
            <a:br>
              <a:rPr lang="en-US" dirty="0" smtClean="0"/>
            </a:br>
            <a:endParaRPr lang="ar-IQ" dirty="0"/>
          </a:p>
        </p:txBody>
      </p:sp>
      <p:sp>
        <p:nvSpPr>
          <p:cNvPr id="3" name="عنصر نائب للمحتوى 2"/>
          <p:cNvSpPr>
            <a:spLocks noGrp="1"/>
          </p:cNvSpPr>
          <p:nvPr>
            <p:ph idx="1"/>
          </p:nvPr>
        </p:nvSpPr>
        <p:spPr/>
        <p:txBody>
          <a:bodyPr/>
          <a:lstStyle/>
          <a:p>
            <a:pPr algn="l" rtl="0"/>
            <a:r>
              <a:rPr lang="en-US" dirty="0" smtClean="0"/>
              <a:t>It is the process of blood clotting and then  the dissolution </a:t>
            </a:r>
            <a:r>
              <a:rPr lang="ar-IQ" dirty="0" smtClean="0"/>
              <a:t>حل</a:t>
            </a:r>
            <a:r>
              <a:rPr lang="en-US" dirty="0" smtClean="0"/>
              <a:t>of the clot.it consist of Intrinsic , Extrinsic &amp; Fibrinolysis system, and by which prothrombin will change to thrombin and fibrinogen to fibrin </a:t>
            </a:r>
          </a:p>
          <a:p>
            <a:pPr algn="l" rtl="0"/>
            <a:endParaRPr lang="ar-IQ" dirty="0"/>
          </a:p>
        </p:txBody>
      </p:sp>
    </p:spTree>
    <p:extLst>
      <p:ext uri="{BB962C8B-B14F-4D97-AF65-F5344CB8AC3E}">
        <p14:creationId xmlns:p14="http://schemas.microsoft.com/office/powerpoint/2010/main" val="315582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Normal hemostasis</a:t>
            </a:r>
            <a:endParaRPr lang="ar-IQ" dirty="0"/>
          </a:p>
        </p:txBody>
      </p:sp>
      <p:sp>
        <p:nvSpPr>
          <p:cNvPr id="3" name="عنصر نائب للمحتوى 2"/>
          <p:cNvSpPr>
            <a:spLocks noGrp="1"/>
          </p:cNvSpPr>
          <p:nvPr>
            <p:ph idx="1"/>
          </p:nvPr>
        </p:nvSpPr>
        <p:spPr/>
        <p:txBody>
          <a:bodyPr/>
          <a:lstStyle/>
          <a:p>
            <a:pPr marL="0" indent="0" algn="l" rtl="0">
              <a:buNone/>
            </a:pPr>
            <a:r>
              <a:rPr lang="en-US" dirty="0" smtClean="0"/>
              <a:t>1-Vascular phase :</a:t>
            </a:r>
          </a:p>
          <a:p>
            <a:pPr marL="0" indent="0" algn="l" rtl="0">
              <a:buNone/>
            </a:pPr>
            <a:r>
              <a:rPr lang="en-US" dirty="0" smtClean="0"/>
              <a:t>vascular constriction (which limit the flow of blood to the area of injury).</a:t>
            </a:r>
          </a:p>
          <a:p>
            <a:pPr marL="0" indent="0" algn="l" rtl="0">
              <a:buNone/>
            </a:pPr>
            <a:r>
              <a:rPr lang="en-US" dirty="0" smtClean="0"/>
              <a:t>2-platletes phase: it consist of </a:t>
            </a:r>
          </a:p>
          <a:p>
            <a:pPr marL="0" indent="0" algn="l" rtl="0">
              <a:buNone/>
            </a:pPr>
            <a:r>
              <a:rPr lang="en-US" dirty="0" smtClean="0"/>
              <a:t>Platelet activation , platelet aggregation and platelet adhesion</a:t>
            </a:r>
            <a:endParaRPr lang="ar-IQ" dirty="0"/>
          </a:p>
        </p:txBody>
      </p:sp>
    </p:spTree>
    <p:extLst>
      <p:ext uri="{BB962C8B-B14F-4D97-AF65-F5344CB8AC3E}">
        <p14:creationId xmlns:p14="http://schemas.microsoft.com/office/powerpoint/2010/main" val="16068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a:bodyPr>
          <a:lstStyle/>
          <a:p>
            <a:pPr marL="0" indent="0" algn="l" rtl="0">
              <a:buNone/>
            </a:pPr>
            <a:r>
              <a:rPr lang="en-US" dirty="0" smtClean="0"/>
              <a:t>3- to  insure stability of platelet plug ,fibrin clot (fibrin mesh) will forms &amp; entraps the plug</a:t>
            </a:r>
          </a:p>
          <a:p>
            <a:pPr marL="0" indent="0" algn="l" rtl="0">
              <a:buNone/>
            </a:pPr>
            <a:r>
              <a:rPr lang="en-US" dirty="0" smtClean="0">
                <a:solidFill>
                  <a:schemeClr val="accent1"/>
                </a:solidFill>
              </a:rPr>
              <a:t>If the plug contain only platelets it call ( white thrombus) &amp; if it contain RBCs it call (Red </a:t>
            </a:r>
            <a:r>
              <a:rPr lang="en-US" smtClean="0">
                <a:solidFill>
                  <a:schemeClr val="accent1"/>
                </a:solidFill>
              </a:rPr>
              <a:t>thrombus </a:t>
            </a:r>
            <a:endParaRPr lang="en-US" dirty="0" smtClean="0"/>
          </a:p>
          <a:p>
            <a:pPr marL="0" indent="0" algn="l" rtl="0">
              <a:buNone/>
            </a:pPr>
            <a:r>
              <a:rPr lang="en-US" dirty="0" smtClean="0"/>
              <a:t>4-finally the clot must be dissolved through the action of plasmin (Plasmin is an important enzyme present in blood that degrades many blood plasma proteins, such as, fibrin clots. The degradation of fibrin is termed fibrinolysis.</a:t>
            </a:r>
            <a:endParaRPr lang="ar-IQ" dirty="0"/>
          </a:p>
        </p:txBody>
      </p:sp>
    </p:spTree>
    <p:extLst>
      <p:ext uri="{BB962C8B-B14F-4D97-AF65-F5344CB8AC3E}">
        <p14:creationId xmlns:p14="http://schemas.microsoft.com/office/powerpoint/2010/main" val="222877543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314</Words>
  <Application>Microsoft Office PowerPoint</Application>
  <PresentationFormat>عرض على الشاشة (3:4)‏</PresentationFormat>
  <Paragraphs>29</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Clotting mechanism &amp;coagulation profile </vt:lpstr>
      <vt:lpstr>عرض تقديمي في PowerPoint</vt:lpstr>
      <vt:lpstr>Functions</vt:lpstr>
      <vt:lpstr>عرض تقديمي في PowerPoint</vt:lpstr>
      <vt:lpstr>عرض تقديمي في PowerPoint</vt:lpstr>
      <vt:lpstr>Hemostasis  </vt:lpstr>
      <vt:lpstr>Normal hemostasis</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Clotting mechanism &amp;coagulation profile </dc:title>
  <dc:creator>DR.Ahmed Saker 2o1O</dc:creator>
  <cp:lastModifiedBy>DR.Ahmed Saker 2o1O</cp:lastModifiedBy>
  <cp:revision>8</cp:revision>
  <dcterms:created xsi:type="dcterms:W3CDTF">2017-12-04T06:31:47Z</dcterms:created>
  <dcterms:modified xsi:type="dcterms:W3CDTF">2017-12-04T09:50:17Z</dcterms:modified>
</cp:coreProperties>
</file>